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80" r:id="rId2"/>
    <p:sldId id="260" r:id="rId3"/>
    <p:sldId id="342" r:id="rId4"/>
    <p:sldId id="350" r:id="rId5"/>
    <p:sldId id="436" r:id="rId6"/>
    <p:sldId id="435" r:id="rId7"/>
    <p:sldId id="433" r:id="rId8"/>
    <p:sldId id="343" r:id="rId9"/>
    <p:sldId id="440" r:id="rId10"/>
    <p:sldId id="441" r:id="rId11"/>
    <p:sldId id="442" r:id="rId12"/>
    <p:sldId id="443" r:id="rId13"/>
    <p:sldId id="446" r:id="rId14"/>
    <p:sldId id="355" r:id="rId15"/>
    <p:sldId id="383" r:id="rId16"/>
    <p:sldId id="451" r:id="rId17"/>
    <p:sldId id="326" r:id="rId18"/>
    <p:sldId id="452" r:id="rId19"/>
    <p:sldId id="349" r:id="rId20"/>
    <p:sldId id="353" r:id="rId21"/>
    <p:sldId id="323" r:id="rId22"/>
    <p:sldId id="410" r:id="rId23"/>
    <p:sldId id="401" r:id="rId24"/>
    <p:sldId id="406" r:id="rId25"/>
    <p:sldId id="407" r:id="rId26"/>
    <p:sldId id="453" r:id="rId27"/>
    <p:sldId id="455" r:id="rId28"/>
    <p:sldId id="457" r:id="rId29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6" autoAdjust="0"/>
    <p:restoredTop sz="90538" autoAdjust="0"/>
  </p:normalViewPr>
  <p:slideViewPr>
    <p:cSldViewPr showGuides="1">
      <p:cViewPr>
        <p:scale>
          <a:sx n="75" d="100"/>
          <a:sy n="75" d="100"/>
        </p:scale>
        <p:origin x="-1542" y="-52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ABDCD3C-4172-4A8E-B94E-E8FE67896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9280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AE15E96-7111-4665-86AE-7F4ED9A850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4505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1B2691B-E2AD-4C14-90B6-AA0985F2F900}" type="slidenum">
              <a:rPr lang="ru-RU" altLang="ru-RU"/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/>
          </a:p>
        </p:txBody>
      </p:sp>
      <p:sp>
        <p:nvSpPr>
          <p:cNvPr id="4505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9A1C055-A240-42B2-983C-ED367BBE0131}" type="slidenum">
              <a:rPr lang="ru-RU" altLang="ru-RU"/>
              <a:pPr algn="r" eaLnBrk="1" hangingPunct="1">
                <a:spcBef>
                  <a:spcPct val="0"/>
                </a:spcBef>
              </a:pPr>
              <a:t>8</a:t>
            </a:fld>
            <a:endParaRPr lang="ru-RU" altLang="ru-RU"/>
          </a:p>
        </p:txBody>
      </p:sp>
      <p:sp>
        <p:nvSpPr>
          <p:cNvPr id="4608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9A755D9-CE1D-4270-9398-5DF5E145209F}" type="slidenum">
              <a:rPr lang="ru-RU" altLang="ru-RU"/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/>
          </a:p>
        </p:txBody>
      </p:sp>
      <p:sp>
        <p:nvSpPr>
          <p:cNvPr id="4710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2C8C3FC-B52A-423A-BAE0-CBE5C92F1DB8}" type="slidenum">
              <a:rPr lang="ru-RU" altLang="ru-RU"/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/>
          </a:p>
        </p:txBody>
      </p:sp>
      <p:sp>
        <p:nvSpPr>
          <p:cNvPr id="4813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8C66D-5D60-45ED-A2F0-97F82147BD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829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68E6E-C68B-4976-BAF3-FEBD7A8751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858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58C64-C7F0-48E6-80C5-4E3AA34402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71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67A9A-5171-43B5-BD12-702A9FDB9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201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C555D-F2DE-4286-934E-BE3A7F58D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11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CEED4-70C0-44D1-9F5E-30406FE27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0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C51CD-0E93-457A-B612-D64BAB2D77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322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35A8-4961-4AD6-B6B7-B29FB57306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33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5618F-18CA-4FDD-9826-72B88FE0C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84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3BE55-8CE6-48B7-866A-3922228768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8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BBF6A-098C-4E39-9C01-91956E39FB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28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2280D-04AE-4EEF-95A5-354E872AC6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95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163CE-E684-4FA1-A950-FE80D4632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856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BBE9B3B-94C3-4A97-9373-0CD91FA098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DFA4697-B268-4CB4-8CDA-20C1A074FE39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smtClean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1924050"/>
            <a:ext cx="9144000" cy="223202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chemeClr val="bg1"/>
                </a:solidFill>
              </a:rPr>
              <a:t>Деятельность штабов воспитательной работы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chemeClr val="bg1"/>
                </a:solidFill>
              </a:rPr>
              <a:t>в общеобразовательных учреждениях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chemeClr val="bg1"/>
                </a:solidFill>
              </a:rPr>
              <a:t> муниципального образования город Армавир</a:t>
            </a:r>
            <a:r>
              <a:rPr lang="ru-RU" altLang="ru-RU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</p:txBody>
      </p:sp>
      <p:pic>
        <p:nvPicPr>
          <p:cNvPr id="15364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303213"/>
            <a:ext cx="1235075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AC11F87-7CE7-4BAC-BDEA-0DD299FCBE17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smtClean="0"/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0" y="0"/>
            <a:ext cx="9144000" cy="10588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Количество несовершеннолетних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состоящих на профилактическом учете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850" y="1347788"/>
          <a:ext cx="8351838" cy="2795588"/>
        </p:xfrm>
        <a:graphic>
          <a:graphicData uri="http://schemas.openxmlformats.org/drawingml/2006/table">
            <a:tbl>
              <a:tblPr/>
              <a:tblGrid>
                <a:gridCol w="2524125"/>
                <a:gridCol w="1849438"/>
                <a:gridCol w="1989137"/>
                <a:gridCol w="1989138"/>
              </a:tblGrid>
              <a:tr h="11239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учета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месяца 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года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КДН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+8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ОПДН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ВШК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+5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07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DE35EFF-4749-44E4-BDFF-8194FD112D38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smtClean="0"/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5604" name="Text Box 3"/>
          <p:cNvSpPr txBox="1">
            <a:spLocks noChangeArrowheads="1"/>
          </p:cNvSpPr>
          <p:nvPr/>
        </p:nvSpPr>
        <p:spPr bwMode="auto">
          <a:xfrm>
            <a:off x="179388" y="247650"/>
            <a:ext cx="8964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bg1"/>
                </a:solidFill>
                <a:latin typeface="Tahoma" pitchFamily="34" charset="0"/>
              </a:rPr>
              <a:t>   </a:t>
            </a: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</a:rPr>
              <a:t>Профилактический  учет несовершеннолетних</a:t>
            </a:r>
          </a:p>
        </p:txBody>
      </p:sp>
      <p:pic>
        <p:nvPicPr>
          <p:cNvPr id="25605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179388" y="1276350"/>
            <a:ext cx="864076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/>
              <a:t>Сняты с учета по исправлению в 2014 году: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2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800"/>
          </a:p>
          <a:p>
            <a:pPr eaLnBrk="1" hangingPunct="1">
              <a:spcBef>
                <a:spcPct val="0"/>
              </a:spcBef>
            </a:pPr>
            <a:r>
              <a:rPr lang="ru-RU" altLang="ru-RU" sz="2400"/>
              <a:t>  Школа-интернат №1 «Казачья» -  7 человек;</a:t>
            </a:r>
          </a:p>
          <a:p>
            <a:pPr eaLnBrk="1" hangingPunct="1">
              <a:spcBef>
                <a:spcPct val="0"/>
              </a:spcBef>
            </a:pPr>
            <a:endParaRPr lang="ru-RU" altLang="ru-RU" sz="600"/>
          </a:p>
          <a:p>
            <a:pPr eaLnBrk="1" hangingPunct="1">
              <a:spcBef>
                <a:spcPct val="0"/>
              </a:spcBef>
            </a:pPr>
            <a:r>
              <a:rPr lang="ru-RU" altLang="ru-RU" sz="2400"/>
              <a:t>  МАОУ СОШ №7 имени Г.К.Жукова  –  2 человека;</a:t>
            </a:r>
          </a:p>
          <a:p>
            <a:pPr eaLnBrk="1" hangingPunct="1">
              <a:spcBef>
                <a:spcPct val="0"/>
              </a:spcBef>
            </a:pPr>
            <a:endParaRPr lang="ru-RU" altLang="ru-RU" sz="600"/>
          </a:p>
          <a:p>
            <a:pPr eaLnBrk="1" hangingPunct="1">
              <a:spcBef>
                <a:spcPct val="0"/>
              </a:spcBef>
            </a:pPr>
            <a:r>
              <a:rPr lang="ru-RU" altLang="ru-RU" sz="2400"/>
              <a:t>  МБОУ СОШ №5  -  4 человека;</a:t>
            </a:r>
          </a:p>
          <a:p>
            <a:pPr eaLnBrk="1" hangingPunct="1">
              <a:spcBef>
                <a:spcPct val="0"/>
              </a:spcBef>
            </a:pPr>
            <a:endParaRPr lang="ru-RU" altLang="ru-RU" sz="600"/>
          </a:p>
          <a:p>
            <a:pPr eaLnBrk="1" hangingPunct="1">
              <a:spcBef>
                <a:spcPct val="0"/>
              </a:spcBef>
            </a:pPr>
            <a:r>
              <a:rPr lang="ru-RU" altLang="ru-RU" sz="2400"/>
              <a:t>  МАОУ СОШ № 18  -  5 человек.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2EF2C3A-97AB-45FF-9880-B4619C6AD8D0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 smtClean="0"/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0" y="-20638"/>
            <a:ext cx="9144000" cy="1060451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Организация учебно-воспитательной работы </a:t>
            </a: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МБОУ ОО ШИ № 1 « КАЗАЧЬЯ»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bg1"/>
              </a:solidFill>
            </a:endParaRPr>
          </a:p>
        </p:txBody>
      </p:sp>
      <p:sp>
        <p:nvSpPr>
          <p:cNvPr id="26628" name="TextBox 8"/>
          <p:cNvSpPr txBox="1">
            <a:spLocks noChangeArrowheads="1"/>
          </p:cNvSpPr>
          <p:nvPr/>
        </p:nvSpPr>
        <p:spPr bwMode="auto">
          <a:xfrm>
            <a:off x="179388" y="2228850"/>
            <a:ext cx="8785225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400"/>
              <a:t>  декоративно-прикладное искусство кубанского казачества;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400"/>
              <a:t>  семейно-бытовые  традиции линейных казаков;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400"/>
              <a:t>  традиционная кухня линейных казаков;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400"/>
              <a:t>  традиции и фольклор линейного казачества;</a:t>
            </a:r>
          </a:p>
          <a:p>
            <a:pPr algn="just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2400"/>
              <a:t>  жизнь казака - линейца в песенном фольклоре Кубани</a:t>
            </a:r>
            <a:r>
              <a:rPr lang="ru-RU" altLang="ru-RU" sz="800"/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800"/>
          </a:p>
        </p:txBody>
      </p:sp>
      <p:sp>
        <p:nvSpPr>
          <p:cNvPr id="26629" name="TextBox 9"/>
          <p:cNvSpPr txBox="1">
            <a:spLocks noChangeArrowheads="1"/>
          </p:cNvSpPr>
          <p:nvPr/>
        </p:nvSpPr>
        <p:spPr bwMode="auto">
          <a:xfrm>
            <a:off x="468313" y="1131888"/>
            <a:ext cx="84963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С целью занятости детей организованы 20 кружков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и курсов различной направленности:</a:t>
            </a:r>
          </a:p>
        </p:txBody>
      </p:sp>
      <p:pic>
        <p:nvPicPr>
          <p:cNvPr id="26630" name="Picture 4" descr="gerb_bi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7C8A3D6-DAA6-49A4-869D-FCCF6F5B7DEB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 smtClean="0"/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-20638"/>
            <a:ext cx="9144000" cy="1060451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Организация учебно-воспитательной работы </a:t>
            </a: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endParaRPr lang="ru-RU" altLang="ru-RU" sz="28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ts val="2163"/>
              </a:lnSpc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МБОУ ОО ШИ № 1 « КАЗАЧЬЯ»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bg1"/>
              </a:solidFill>
            </a:endParaRPr>
          </a:p>
        </p:txBody>
      </p:sp>
      <p:pic>
        <p:nvPicPr>
          <p:cNvPr id="7" name="Picture 3" descr="C:\Documents and Settings\user\Мои документы\Мои рисунки\рисунок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7954" y="1203598"/>
            <a:ext cx="4400550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3325"/>
            <a:ext cx="4716463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0" y="4578682"/>
            <a:ext cx="8784976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Участие в </a:t>
            </a:r>
            <a:r>
              <a:rPr lang="ru-RU" sz="18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чамлыкских</a:t>
            </a:r>
            <a:r>
              <a:rPr lang="ru-RU" sz="1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и Михайловских поминовениях.</a:t>
            </a:r>
          </a:p>
        </p:txBody>
      </p:sp>
      <p:pic>
        <p:nvPicPr>
          <p:cNvPr id="27655" name="Picture 4" descr="gerb_bi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D860B15-EF21-404A-AF5E-37DA02D51D45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0" y="0"/>
            <a:ext cx="9144000" cy="10588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FFFFFF"/>
                </a:solidFill>
              </a:rPr>
              <a:t>                 Основы православной культуры в школе</a:t>
            </a:r>
          </a:p>
        </p:txBody>
      </p:sp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268538" y="5746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8677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78" name="Rectangle 130"/>
          <p:cNvSpPr>
            <a:spLocks noChangeArrowheads="1"/>
          </p:cNvSpPr>
          <p:nvPr/>
        </p:nvSpPr>
        <p:spPr bwMode="auto">
          <a:xfrm>
            <a:off x="323850" y="327342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28679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868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3288625" y="-16359188"/>
            <a:ext cx="13473112" cy="2271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Picture 1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276350"/>
            <a:ext cx="4175125" cy="3430588"/>
          </a:xfrm>
          <a:noFill/>
        </p:spPr>
      </p:pic>
      <p:pic>
        <p:nvPicPr>
          <p:cNvPr id="286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3800" y="1347788"/>
            <a:ext cx="3887788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28683" name="Picture 4" descr="gerb_bi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926EBE5E-718C-42F4-B5B2-5E63E78D5DFF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</a:rPr>
              <a:t>                       Классы казачьей направленности       </a:t>
            </a:r>
          </a:p>
        </p:txBody>
      </p:sp>
      <p:sp>
        <p:nvSpPr>
          <p:cNvPr id="29700" name="Rectangle 5"/>
          <p:cNvSpPr>
            <a:spLocks noChangeArrowheads="1"/>
          </p:cNvSpPr>
          <p:nvPr/>
        </p:nvSpPr>
        <p:spPr bwMode="auto">
          <a:xfrm>
            <a:off x="2268538" y="555625"/>
            <a:ext cx="24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 </a:t>
            </a:r>
          </a:p>
        </p:txBody>
      </p:sp>
      <p:sp>
        <p:nvSpPr>
          <p:cNvPr id="29701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2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9703" name="Rectangle 130"/>
          <p:cNvSpPr>
            <a:spLocks noChangeArrowheads="1"/>
          </p:cNvSpPr>
          <p:nvPr/>
        </p:nvSpPr>
        <p:spPr bwMode="auto">
          <a:xfrm>
            <a:off x="323850" y="329247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29704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9705" name="Picture 2" descr="C:\Documents and Settings\scherbina_t_m\Рабочий стол\к августу\для МОН\SAM_08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563688"/>
            <a:ext cx="4319587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6" name="Picture 2" descr="C:\DOCUME~1\SCHERB~1\LOCALS~1\Temp\Rar$DR05.422\меропиятие №1\DSC0173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563688"/>
            <a:ext cx="4173537" cy="327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7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863601" cy="117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VII </a:t>
            </a:r>
            <a:r>
              <a:rPr lang="ru-RU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Всекубанская Спартакиада</a:t>
            </a:r>
          </a:p>
        </p:txBody>
      </p:sp>
      <p:sp>
        <p:nvSpPr>
          <p:cNvPr id="5" name="Полилиния 4"/>
          <p:cNvSpPr/>
          <p:nvPr/>
        </p:nvSpPr>
        <p:spPr>
          <a:xfrm>
            <a:off x="184150" y="493713"/>
            <a:ext cx="8775700" cy="407987"/>
          </a:xfrm>
          <a:custGeom>
            <a:avLst/>
            <a:gdLst>
              <a:gd name="connsiteX0" fmla="*/ 0 w 8240486"/>
              <a:gd name="connsiteY0" fmla="*/ 0 h 544286"/>
              <a:gd name="connsiteX1" fmla="*/ 7195457 w 8240486"/>
              <a:gd name="connsiteY1" fmla="*/ 54429 h 544286"/>
              <a:gd name="connsiteX2" fmla="*/ 8240486 w 8240486"/>
              <a:gd name="connsiteY2" fmla="*/ 544286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0486" h="544286">
                <a:moveTo>
                  <a:pt x="0" y="0"/>
                </a:moveTo>
                <a:lnTo>
                  <a:pt x="7195457" y="54429"/>
                </a:lnTo>
                <a:cubicBezTo>
                  <a:pt x="8568871" y="145143"/>
                  <a:pt x="8120743" y="449943"/>
                  <a:pt x="8240486" y="54428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24" name="Picture 3" descr="эмблема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555625"/>
            <a:ext cx="6683375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7026A14-838A-4EAB-8328-00CCF26437BC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F42D672D-DEE9-4FB1-8270-DB56E2B236DD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31747" name="Rectangle 4"/>
          <p:cNvSpPr>
            <a:spLocks noChangeArrowheads="1"/>
          </p:cNvSpPr>
          <p:nvPr/>
        </p:nvSpPr>
        <p:spPr bwMode="auto">
          <a:xfrm>
            <a:off x="0" y="0"/>
            <a:ext cx="9144000" cy="8429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000" b="1">
                <a:solidFill>
                  <a:schemeClr val="bg1"/>
                </a:solidFill>
              </a:rPr>
              <a:t>VII</a:t>
            </a:r>
            <a:r>
              <a:rPr lang="ru-RU" altLang="ru-RU" sz="2000" b="1">
                <a:solidFill>
                  <a:schemeClr val="bg1"/>
                </a:solidFill>
              </a:rPr>
              <a:t> Всекубанская Спартакиада «Спортивные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Надежды Кубани»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>
              <a:solidFill>
                <a:schemeClr val="bg1"/>
              </a:solidFill>
            </a:endParaRPr>
          </a:p>
        </p:txBody>
      </p:sp>
      <p:sp>
        <p:nvSpPr>
          <p:cNvPr id="31748" name="Rectangle 5"/>
          <p:cNvSpPr>
            <a:spLocks noChangeArrowheads="1"/>
          </p:cNvSpPr>
          <p:nvPr/>
        </p:nvSpPr>
        <p:spPr bwMode="auto">
          <a:xfrm>
            <a:off x="2268538" y="5746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1749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1750" name="Rectangle 130"/>
          <p:cNvSpPr>
            <a:spLocks noChangeArrowheads="1"/>
          </p:cNvSpPr>
          <p:nvPr/>
        </p:nvSpPr>
        <p:spPr bwMode="auto">
          <a:xfrm>
            <a:off x="323850" y="327342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31751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1752" name="Picture 5" descr="C:\Users\Админ\Desktop\ФОТО 2014\IMG_02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" y="3003550"/>
            <a:ext cx="316865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4" descr="C:\Users\Админ\Desktop\ФОТО 2014\IMG_02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987425"/>
            <a:ext cx="3095625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4" name="Рисунок 4" descr="SDC1861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3003550"/>
            <a:ext cx="30956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Picture 2" descr="C:\Documents and Settings\korzunova_t_a\Рабочий стол\Т а н я\Спорт 2\Спортивные надежды кубани\ФОТО\СОШ № 19\9-11мальч, дев\SDC1867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987425"/>
            <a:ext cx="313213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11" descr="C:\Users\Админ\Desktop\ФОТО 2014\IMG_1016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7675" y="2066925"/>
            <a:ext cx="3098800" cy="1944688"/>
          </a:xfrm>
          <a:noFill/>
        </p:spPr>
      </p:pic>
      <p:pic>
        <p:nvPicPr>
          <p:cNvPr id="31757" name="Picture 4" descr="gerb_b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86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детей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184150" y="493713"/>
            <a:ext cx="8775700" cy="407987"/>
          </a:xfrm>
          <a:custGeom>
            <a:avLst/>
            <a:gdLst>
              <a:gd name="connsiteX0" fmla="*/ 0 w 8240486"/>
              <a:gd name="connsiteY0" fmla="*/ 0 h 544286"/>
              <a:gd name="connsiteX1" fmla="*/ 7195457 w 8240486"/>
              <a:gd name="connsiteY1" fmla="*/ 54429 h 544286"/>
              <a:gd name="connsiteX2" fmla="*/ 8240486 w 8240486"/>
              <a:gd name="connsiteY2" fmla="*/ 544286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240486" h="544286">
                <a:moveTo>
                  <a:pt x="0" y="0"/>
                </a:moveTo>
                <a:lnTo>
                  <a:pt x="7195457" y="54429"/>
                </a:lnTo>
                <a:cubicBezTo>
                  <a:pt x="8568871" y="145143"/>
                  <a:pt x="8120743" y="449943"/>
                  <a:pt x="8240486" y="544286"/>
                </a:cubicBez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 rot="455679">
            <a:off x="1547813" y="2474913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ДЮСШ №2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 rot="-826170">
            <a:off x="3563938" y="2574925"/>
            <a:ext cx="2159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Дворец детского и юношеского творчества</a:t>
            </a:r>
          </a:p>
        </p:txBody>
      </p:sp>
      <p:sp>
        <p:nvSpPr>
          <p:cNvPr id="32774" name="Text Box 7"/>
          <p:cNvSpPr txBox="1">
            <a:spLocks noChangeArrowheads="1"/>
          </p:cNvSpPr>
          <p:nvPr/>
        </p:nvSpPr>
        <p:spPr bwMode="auto">
          <a:xfrm>
            <a:off x="5508625" y="2066925"/>
            <a:ext cx="2016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chemeClr val="bg1"/>
                </a:solidFill>
                <a:latin typeface="Calibri" pitchFamily="34" charset="0"/>
              </a:rPr>
              <a:t>СДЮСШОР №1</a:t>
            </a: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7380288" y="844550"/>
            <a:ext cx="14398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7596188" y="1112838"/>
            <a:ext cx="1152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2777" name="Text Box 11"/>
          <p:cNvSpPr txBox="1">
            <a:spLocks noChangeArrowheads="1"/>
          </p:cNvSpPr>
          <p:nvPr/>
        </p:nvSpPr>
        <p:spPr bwMode="auto">
          <a:xfrm>
            <a:off x="5867400" y="4156075"/>
            <a:ext cx="24479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ДЮСШ по шахматам</a:t>
            </a:r>
          </a:p>
        </p:txBody>
      </p:sp>
      <p:sp>
        <p:nvSpPr>
          <p:cNvPr id="32778" name="Text Box 13"/>
          <p:cNvSpPr txBox="1">
            <a:spLocks noChangeArrowheads="1"/>
          </p:cNvSpPr>
          <p:nvPr/>
        </p:nvSpPr>
        <p:spPr bwMode="auto">
          <a:xfrm>
            <a:off x="7343775" y="555625"/>
            <a:ext cx="18002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Центр научно-технического творчества</a:t>
            </a:r>
          </a:p>
        </p:txBody>
      </p:sp>
      <p:sp>
        <p:nvSpPr>
          <p:cNvPr id="32779" name="Text Box 14"/>
          <p:cNvSpPr txBox="1">
            <a:spLocks noChangeArrowheads="1"/>
          </p:cNvSpPr>
          <p:nvPr/>
        </p:nvSpPr>
        <p:spPr bwMode="auto">
          <a:xfrm>
            <a:off x="107950" y="2117725"/>
            <a:ext cx="2071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Центр детского и юношеского туризма</a:t>
            </a:r>
          </a:p>
        </p:txBody>
      </p:sp>
      <p:sp>
        <p:nvSpPr>
          <p:cNvPr id="32780" name="Text Box 15"/>
          <p:cNvSpPr txBox="1">
            <a:spLocks noChangeArrowheads="1"/>
          </p:cNvSpPr>
          <p:nvPr/>
        </p:nvSpPr>
        <p:spPr bwMode="auto">
          <a:xfrm rot="469281">
            <a:off x="2916238" y="1849438"/>
            <a:ext cx="24479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Центр детского творчества</a:t>
            </a:r>
          </a:p>
        </p:txBody>
      </p:sp>
      <p:pic>
        <p:nvPicPr>
          <p:cNvPr id="32781" name="Picture 16" descr="IMG_53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951163"/>
            <a:ext cx="2665413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2" name="Picture 17" descr="157[15-45-46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627063"/>
            <a:ext cx="25908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3" name="Picture 19" descr="080515212759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2409825"/>
            <a:ext cx="3051175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4" name="Picture 20" descr="IMG_214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3489325"/>
            <a:ext cx="273526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5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774998">
            <a:off x="7456488" y="4405313"/>
            <a:ext cx="16303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6" name="Picture 5" descr="DSC_004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84188"/>
            <a:ext cx="33115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7" name="Text Box 14"/>
          <p:cNvSpPr txBox="1">
            <a:spLocks noChangeArrowheads="1"/>
          </p:cNvSpPr>
          <p:nvPr/>
        </p:nvSpPr>
        <p:spPr bwMode="auto">
          <a:xfrm>
            <a:off x="107950" y="4494213"/>
            <a:ext cx="2071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Станция юных натуралистов</a:t>
            </a:r>
          </a:p>
        </p:txBody>
      </p:sp>
      <p:sp>
        <p:nvSpPr>
          <p:cNvPr id="32788" name="Text Box 11"/>
          <p:cNvSpPr txBox="1">
            <a:spLocks noChangeArrowheads="1"/>
          </p:cNvSpPr>
          <p:nvPr/>
        </p:nvSpPr>
        <p:spPr bwMode="auto">
          <a:xfrm>
            <a:off x="5891213" y="4586288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ДЮСШ по футболу</a:t>
            </a:r>
          </a:p>
        </p:txBody>
      </p:sp>
      <p:sp>
        <p:nvSpPr>
          <p:cNvPr id="32789" name="Text Box 4"/>
          <p:cNvSpPr txBox="1">
            <a:spLocks noChangeArrowheads="1"/>
          </p:cNvSpPr>
          <p:nvPr/>
        </p:nvSpPr>
        <p:spPr bwMode="auto">
          <a:xfrm rot="455679">
            <a:off x="6815138" y="1738313"/>
            <a:ext cx="24479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ДЮСШ №1</a:t>
            </a:r>
          </a:p>
        </p:txBody>
      </p:sp>
      <p:sp>
        <p:nvSpPr>
          <p:cNvPr id="32790" name="Text Box 4"/>
          <p:cNvSpPr txBox="1">
            <a:spLocks noChangeArrowheads="1"/>
          </p:cNvSpPr>
          <p:nvPr/>
        </p:nvSpPr>
        <p:spPr bwMode="auto">
          <a:xfrm>
            <a:off x="2940050" y="555625"/>
            <a:ext cx="2447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ДЮСШ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по легкой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600">
                <a:solidFill>
                  <a:srgbClr val="7030A0"/>
                </a:solidFill>
                <a:latin typeface="Calibri" pitchFamily="34" charset="0"/>
              </a:rPr>
              <a:t>атлетике</a:t>
            </a:r>
          </a:p>
        </p:txBody>
      </p:sp>
      <p:sp>
        <p:nvSpPr>
          <p:cNvPr id="32791" name="Номер слайда 2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A228639-788D-4FC2-B81D-F310C6E66539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0" y="0"/>
            <a:ext cx="9144000" cy="10588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Досуговая занятость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несовершеннолетних, состоящих на учете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itchFamily="34" charset="0"/>
            </a:endParaRPr>
          </a:p>
        </p:txBody>
      </p:sp>
      <p:sp>
        <p:nvSpPr>
          <p:cNvPr id="33796" name="Rectangle 5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3798" name="Rectangle 7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3799" name="Rectangle 8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3800" name="Picture 1" descr="F:\Новая папка (2)\Изображение 1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563688"/>
            <a:ext cx="4143375" cy="305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C:\Users\поиск\Desktop\Новая папка (2)\DSC03416.JPG"/>
          <p:cNvPicPr/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4864102" y="1567029"/>
            <a:ext cx="4032448" cy="3010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802" name="Picture 4" descr="gerb_bi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353AB5D-6D94-4E56-852A-489D5EFAB939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     Детство, которое требует защиты</a:t>
            </a:r>
            <a:endParaRPr lang="ru-RU" altLang="ru-RU" b="1">
              <a:solidFill>
                <a:schemeClr val="bg1"/>
              </a:solidFill>
            </a:endParaRPr>
          </a:p>
        </p:txBody>
      </p:sp>
      <p:sp>
        <p:nvSpPr>
          <p:cNvPr id="16388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6389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6390" name="Picture 34" descr="бб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203325"/>
            <a:ext cx="1584325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5" descr="нн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2571750"/>
            <a:ext cx="172878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36" descr="рр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1276350"/>
            <a:ext cx="17287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37" descr="гг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32155">
            <a:off x="2051050" y="2638425"/>
            <a:ext cx="15843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38" descr="жжж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2500313"/>
            <a:ext cx="1727200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39" descr="ззз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1276350"/>
            <a:ext cx="1728788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40" descr="ккк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50" y="1276350"/>
            <a:ext cx="161925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41" descr="ооо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3795713"/>
            <a:ext cx="1655762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42" descr="ттиии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3867150"/>
            <a:ext cx="1655763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9" name="Picture 43" descr="ххх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8400" y="1276350"/>
            <a:ext cx="1800225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44" descr="ччч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3867150"/>
            <a:ext cx="172878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1" name="Picture 45" descr="щщщ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188" y="2571750"/>
            <a:ext cx="13684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46" descr="ььь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3795713"/>
            <a:ext cx="1800225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3" name="Picture 47" descr="ююю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188" y="3867150"/>
            <a:ext cx="1547812" cy="102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4" name="Picture 48" descr="ттт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2571750"/>
            <a:ext cx="1728787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5" name="Picture 4" descr="gerb_bi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/>
          <p:cNvSpPr>
            <a:spLocks noChangeArrowheads="1"/>
          </p:cNvSpPr>
          <p:nvPr/>
        </p:nvSpPr>
        <p:spPr bwMode="auto">
          <a:xfrm>
            <a:off x="0" y="0"/>
            <a:ext cx="9144000" cy="103822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50825" y="0"/>
            <a:ext cx="889317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chemeClr val="bg1"/>
                </a:solidFill>
              </a:rPr>
              <a:t>                                   </a:t>
            </a:r>
            <a:r>
              <a:rPr lang="ru-RU" altLang="ru-RU" sz="2400" b="1">
                <a:solidFill>
                  <a:schemeClr val="bg1"/>
                </a:solidFill>
              </a:rPr>
              <a:t>Участие «трудных» подростков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bg1"/>
                </a:solidFill>
              </a:rPr>
              <a:t>                                  в  краевых  соревнованиях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34825" name="Содержимое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35125"/>
            <a:ext cx="4067175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4" cstate="email">
            <a:extLst/>
          </a:blip>
          <a:stretch>
            <a:fillRect/>
          </a:stretch>
        </p:blipFill>
        <p:spPr>
          <a:xfrm>
            <a:off x="5367342" y="1974131"/>
            <a:ext cx="3311525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tretch>
            <a:fillRect/>
          </a:stretch>
        </p:blipFill>
        <p:spPr bwMode="auto">
          <a:xfrm>
            <a:off x="3840170" y="1185851"/>
            <a:ext cx="2892896" cy="1872500"/>
          </a:xfrm>
          <a:prstGeom prst="ellipse">
            <a:avLst/>
          </a:prstGeom>
          <a:ln w="63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4828" name="Picture 4" descr="gerb_bi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D7E3397A-6623-4558-82E0-40E1777875A0}" type="slidenum">
              <a:rPr lang="ru-RU" altLang="ru-RU" sz="1400"/>
              <a:pPr algn="r"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0" y="0"/>
            <a:ext cx="9144000" cy="98742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chemeClr val="bg1"/>
                </a:solidFill>
              </a:rPr>
              <a:t>                 Центр детского и юношеского туризма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2268538" y="5746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5845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35846" name="Rectangle 130"/>
          <p:cNvSpPr>
            <a:spLocks noChangeArrowheads="1"/>
          </p:cNvSpPr>
          <p:nvPr/>
        </p:nvSpPr>
        <p:spPr bwMode="auto">
          <a:xfrm>
            <a:off x="323850" y="327342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35847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5848" name="Прямоугольник 10"/>
          <p:cNvSpPr>
            <a:spLocks noChangeArrowheads="1"/>
          </p:cNvSpPr>
          <p:nvPr/>
        </p:nvSpPr>
        <p:spPr bwMode="auto">
          <a:xfrm>
            <a:off x="214313" y="642938"/>
            <a:ext cx="8572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9" name="Рисунок 17" descr="IMG_5259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625" y="1143000"/>
            <a:ext cx="3929063" cy="2619375"/>
          </a:xfrm>
          <a:noFill/>
          <a:ln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5850" name="Прямоугольник 11"/>
          <p:cNvSpPr>
            <a:spLocks noChangeArrowheads="1"/>
          </p:cNvSpPr>
          <p:nvPr/>
        </p:nvSpPr>
        <p:spPr bwMode="auto">
          <a:xfrm>
            <a:off x="642938" y="3714750"/>
            <a:ext cx="3436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Городской слет юных туристов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 «Мы за здоровый образ жизни!»</a:t>
            </a:r>
          </a:p>
        </p:txBody>
      </p:sp>
      <p:sp>
        <p:nvSpPr>
          <p:cNvPr id="35851" name="Прямоугольник 12"/>
          <p:cNvSpPr>
            <a:spLocks noChangeArrowheads="1"/>
          </p:cNvSpPr>
          <p:nvPr/>
        </p:nvSpPr>
        <p:spPr bwMode="auto">
          <a:xfrm>
            <a:off x="4786313" y="1071563"/>
            <a:ext cx="4078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Times New Roman" pitchFamily="18" charset="0"/>
                <a:cs typeface="Times New Roman" pitchFamily="18" charset="0"/>
              </a:rPr>
              <a:t>Соревнования по спортивному туризму</a:t>
            </a:r>
          </a:p>
        </p:txBody>
      </p:sp>
      <p:pic>
        <p:nvPicPr>
          <p:cNvPr id="35852" name="Рисунок 16" descr="IMG_126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5" y="1571625"/>
            <a:ext cx="3714750" cy="25717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53" name="Picture 4" descr="gerb_bi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792163" cy="1079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400CD23-04EA-4CC8-ABFF-F10FC9CE8361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           Здоровый образ жизни-</a:t>
            </a:r>
            <a:r>
              <a:rPr lang="ru-RU" altLang="ru-RU" sz="28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                             туристические слеты                      </a:t>
            </a:r>
          </a:p>
        </p:txBody>
      </p:sp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36869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6870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6871" name="Rectangle 130"/>
          <p:cNvSpPr>
            <a:spLocks noChangeArrowheads="1"/>
          </p:cNvSpPr>
          <p:nvPr/>
        </p:nvSpPr>
        <p:spPr bwMode="auto">
          <a:xfrm>
            <a:off x="323850" y="329247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6872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6873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00150"/>
            <a:ext cx="9144000" cy="39433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		</a:t>
            </a:r>
            <a:endParaRPr lang="ru-RU" altLang="ru-RU" sz="1700" smtClean="0"/>
          </a:p>
        </p:txBody>
      </p:sp>
      <p:pic>
        <p:nvPicPr>
          <p:cNvPr id="36874" name="Picture 2" descr="C:\Users\ирина\Desktop\лето 2014\лагерь июнь фото\турслёт\DSCN37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330325"/>
            <a:ext cx="4176713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5" name="Picture 2" descr="C:\Users\ирина\Desktop\лето 2014\лагерь июнь фото\турслёт\DSCN3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538" y="1330325"/>
            <a:ext cx="4321175" cy="363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6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830263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09C5BAB3-3485-4652-8224-E75E04291DE6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7891" name="Rectangle 4"/>
          <p:cNvSpPr>
            <a:spLocks noChangeArrowheads="1"/>
          </p:cNvSpPr>
          <p:nvPr/>
        </p:nvSpPr>
        <p:spPr bwMode="auto">
          <a:xfrm>
            <a:off x="0" y="0"/>
            <a:ext cx="9144000" cy="6270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             </a:t>
            </a:r>
            <a:r>
              <a:rPr lang="ru-RU" altLang="ru-RU" sz="2800" b="1">
                <a:solidFill>
                  <a:srgbClr val="000000"/>
                </a:solidFill>
                <a:cs typeface="Arial" charset="0"/>
              </a:rPr>
              <a:t>    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Летняя оздоровительная кампания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                                         </a:t>
            </a:r>
            <a:endParaRPr lang="ru-RU" altLang="ru-RU" sz="2800" b="1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2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37893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4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5" name="Rectangle 130"/>
          <p:cNvSpPr>
            <a:spLocks noChangeArrowheads="1"/>
          </p:cNvSpPr>
          <p:nvPr/>
        </p:nvSpPr>
        <p:spPr bwMode="auto">
          <a:xfrm>
            <a:off x="323850" y="329247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7896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37897" name="Picture 2" descr="C:\Documents and Settings\scherbina_t_m\Рабочий стол\для фотосайта\день\Изображение 1 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3219450"/>
            <a:ext cx="34559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8" name="Picture 2" descr="C:\Users\ирина\Desktop\лето 2014\лагерь июнь фото\100_83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771525"/>
            <a:ext cx="33845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9" name="Picture 2" descr="C:\Users\ирина\Desktop\лето 2014\лагерь июнь фото\фото 23\100_84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5138" y="700088"/>
            <a:ext cx="34909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0" name="Picture 2" descr="C:\Documents and Settings\scherbina_t_m\Рабочий стол\к августу\для МОН\Профильные смены в лдп\P103099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148013"/>
            <a:ext cx="35274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1" name="Picture 2" descr="C:\Documents and Settings\scherbina_t_m\Рабочий стол\к августу\для МОН\ЛДП\DSC_168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2066925"/>
            <a:ext cx="3457575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2" name="Picture 4" descr="gerb_bi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576263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13C0B644-0E9D-4842-B2A4-031BA789F214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       </a:t>
            </a: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Профильные смены в  школах</a:t>
            </a:r>
            <a:endParaRPr lang="ru-RU" altLang="ru-RU" sz="2800" b="1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8916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38917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8918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8919" name="Rectangle 130"/>
          <p:cNvSpPr>
            <a:spLocks noChangeArrowheads="1"/>
          </p:cNvSpPr>
          <p:nvPr/>
        </p:nvSpPr>
        <p:spPr bwMode="auto">
          <a:xfrm>
            <a:off x="323850" y="329247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8920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8921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00150"/>
            <a:ext cx="9144000" cy="39433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		</a:t>
            </a:r>
            <a:endParaRPr lang="ru-RU" altLang="ru-RU" sz="1700" smtClean="0"/>
          </a:p>
        </p:txBody>
      </p:sp>
      <p:pic>
        <p:nvPicPr>
          <p:cNvPr id="38922" name="Picture 2" descr="C:\Documents and Settings\scherbina_t_m\Рабочий стол\к августу\для МОН\Профильные смены в лдп\IMG_31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376363"/>
            <a:ext cx="4608512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3" name="Picture 2" descr="C:\Documents and Settings\scherbina_t_m\Рабочий стол\к августу\для МОН\Профильные смены в лдп\школа безопасного веловипедиста, 20 шко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1276350"/>
            <a:ext cx="4048125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4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863601" cy="117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2DB5812A-1787-4D73-B181-DFBD2B07C9B1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9939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rgbClr val="000000"/>
                </a:solidFill>
                <a:latin typeface="Calibri" pitchFamily="34" charset="0"/>
                <a:cs typeface="Arial" charset="0"/>
              </a:rPr>
              <a:t>                                        </a:t>
            </a:r>
            <a:r>
              <a:rPr lang="ru-RU" altLang="ru-RU" sz="2800" b="1">
                <a:solidFill>
                  <a:srgbClr val="000000"/>
                </a:solidFill>
                <a:cs typeface="Arial" charset="0"/>
              </a:rPr>
              <a:t>             </a:t>
            </a:r>
            <a:r>
              <a:rPr lang="ru-RU" altLang="ru-RU" sz="28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Лагерь труда и отдыха при школе №</a:t>
            </a:r>
            <a:r>
              <a:rPr lang="ru-RU" altLang="ru-RU" sz="2800" b="1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altLang="ru-RU" sz="2800" b="1">
                <a:solidFill>
                  <a:srgbClr val="FFFFFF"/>
                </a:solidFill>
                <a:latin typeface="Calibri" pitchFamily="34" charset="0"/>
                <a:cs typeface="Arial" charset="0"/>
              </a:rPr>
              <a:t>4                                     </a:t>
            </a: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39941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942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943" name="Rectangle 130"/>
          <p:cNvSpPr>
            <a:spLocks noChangeArrowheads="1"/>
          </p:cNvSpPr>
          <p:nvPr/>
        </p:nvSpPr>
        <p:spPr bwMode="auto">
          <a:xfrm>
            <a:off x="323850" y="3292475"/>
            <a:ext cx="4392613" cy="145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9944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9945" name="Rectangle 10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200150"/>
            <a:ext cx="9144000" cy="39433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		</a:t>
            </a:r>
            <a:endParaRPr lang="ru-RU" altLang="ru-RU" sz="1700" smtClean="0"/>
          </a:p>
        </p:txBody>
      </p:sp>
      <p:pic>
        <p:nvPicPr>
          <p:cNvPr id="12" name="Объект 3" descr="SAM_1105.JPG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419622"/>
            <a:ext cx="4248149" cy="2879936"/>
          </a:xfrm>
          <a:prstGeom prst="rect">
            <a:avLst/>
          </a:prstGeom>
          <a:ln w="76200" cmpd="thinThick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</a:ln>
        </p:spPr>
      </p:pic>
      <p:pic>
        <p:nvPicPr>
          <p:cNvPr id="13" name="Объект 3" descr="SAM_1110.JPG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1851670"/>
            <a:ext cx="4355976" cy="2880320"/>
          </a:xfrm>
          <a:prstGeom prst="rect">
            <a:avLst/>
          </a:prstGeom>
          <a:ln w="76200" cmpd="thinThick">
            <a:gradFill>
              <a:gsLst>
                <a:gs pos="0">
                  <a:srgbClr val="825600"/>
                </a:gs>
                <a:gs pos="13000">
                  <a:srgbClr val="FFA800"/>
                </a:gs>
                <a:gs pos="28000">
                  <a:srgbClr val="825600"/>
                </a:gs>
                <a:gs pos="42999">
                  <a:srgbClr val="FFA800"/>
                </a:gs>
                <a:gs pos="58000">
                  <a:srgbClr val="825600"/>
                </a:gs>
                <a:gs pos="72000">
                  <a:srgbClr val="FFA800"/>
                </a:gs>
                <a:gs pos="87000">
                  <a:srgbClr val="825600"/>
                </a:gs>
                <a:gs pos="100000">
                  <a:srgbClr val="FFA800"/>
                </a:gs>
              </a:gsLst>
              <a:lin ang="5400000" scaled="0"/>
            </a:gradFill>
          </a:ln>
        </p:spPr>
      </p:pic>
      <p:pic>
        <p:nvPicPr>
          <p:cNvPr id="39948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863601" cy="117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7044A94-FC1A-4BF2-90A6-BEF9AA37CF3A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Реализация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Закона Краснодарского края  №1539-КЗ</a:t>
            </a:r>
          </a:p>
        </p:txBody>
      </p:sp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40965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0966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0967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42988" y="1635125"/>
          <a:ext cx="7273925" cy="1962151"/>
        </p:xfrm>
        <a:graphic>
          <a:graphicData uri="http://schemas.openxmlformats.org/drawingml/2006/table">
            <a:tbl>
              <a:tblPr/>
              <a:tblGrid>
                <a:gridCol w="3071812"/>
                <a:gridCol w="4202113"/>
              </a:tblGrid>
              <a:tr h="9810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Годы реализации закона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выявленных несовершеннолетних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2008-2009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0982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844551" cy="115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79A5FA0-79F6-4B55-87B8-6BE00D512AFC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Приоритетные задачи:</a:t>
            </a: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41989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1990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1991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1992" name="TextBox 9"/>
          <p:cNvSpPr txBox="1">
            <a:spLocks noChangeArrowheads="1"/>
          </p:cNvSpPr>
          <p:nvPr/>
        </p:nvSpPr>
        <p:spPr bwMode="auto">
          <a:xfrm>
            <a:off x="0" y="1203325"/>
            <a:ext cx="8964613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    1. Продолжить работу с родителями и учащимися по неукоснительному выполнению требований Закона Краснодарского края от 21.07.2008 № 1539-КЗ «О мерах по профилактике безнадзорности и правонарушений несовершеннолетних».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    2. Совершенствовать профилактическую работу среди несовершеннолетних, уделив приоритетное внимание формированию толерантных отношений, противостоянию алкоголю, табаку, наркотикам, суицидальным настроениям.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     3. Увеличить охват детей и юношества в возрасте от 5 до 18 лет, обучающихся по дополнительным образовательным программам, обратив особое внимание на занятость детей и подростков, состоящих на учете в комиссиях по делам несовершеннолетних</a:t>
            </a:r>
            <a:r>
              <a:rPr lang="ru-RU" altLang="ru-RU" sz="8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800"/>
          </a:p>
        </p:txBody>
      </p:sp>
      <p:pic>
        <p:nvPicPr>
          <p:cNvPr id="41993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844551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4"/>
          <p:cNvSpPr txBox="1">
            <a:spLocks noGrp="1"/>
          </p:cNvSpPr>
          <p:nvPr/>
        </p:nvSpPr>
        <p:spPr bwMode="auto">
          <a:xfrm>
            <a:off x="7010400" y="4786313"/>
            <a:ext cx="2133600" cy="35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6E13AF47-8268-486D-BA5E-6CF5B748FEB3}" type="slidenum">
              <a:rPr lang="ru-RU" altLang="ru-RU" sz="1400">
                <a:solidFill>
                  <a:srgbClr val="000000"/>
                </a:solidFill>
                <a:cs typeface="Arial" charset="0"/>
              </a:rPr>
              <a:pPr algn="r"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4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0" y="1944688"/>
            <a:ext cx="9144000" cy="1131887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>
                <a:solidFill>
                  <a:schemeClr val="bg1"/>
                </a:solidFill>
                <a:latin typeface="Calibri" pitchFamily="34" charset="0"/>
                <a:cs typeface="Arial" charset="0"/>
              </a:rPr>
              <a:t>Спасибо за внимание!</a:t>
            </a:r>
          </a:p>
        </p:txBody>
      </p:sp>
      <p:sp>
        <p:nvSpPr>
          <p:cNvPr id="43012" name="Rectangle 5"/>
          <p:cNvSpPr>
            <a:spLocks noChangeArrowheads="1"/>
          </p:cNvSpPr>
          <p:nvPr/>
        </p:nvSpPr>
        <p:spPr bwMode="auto">
          <a:xfrm>
            <a:off x="1979613" y="555625"/>
            <a:ext cx="238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 </a:t>
            </a:r>
          </a:p>
        </p:txBody>
      </p:sp>
      <p:sp>
        <p:nvSpPr>
          <p:cNvPr id="43013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3014" name="Rectangle 129"/>
          <p:cNvSpPr>
            <a:spLocks noChangeArrowheads="1"/>
          </p:cNvSpPr>
          <p:nvPr/>
        </p:nvSpPr>
        <p:spPr bwMode="auto">
          <a:xfrm flipH="1">
            <a:off x="4500563" y="3003550"/>
            <a:ext cx="142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3015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3016" name="TextBox 9"/>
          <p:cNvSpPr txBox="1">
            <a:spLocks noChangeArrowheads="1"/>
          </p:cNvSpPr>
          <p:nvPr/>
        </p:nvSpPr>
        <p:spPr bwMode="auto">
          <a:xfrm>
            <a:off x="0" y="1203325"/>
            <a:ext cx="8964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    </a:t>
            </a:r>
            <a:endParaRPr lang="ru-RU" altLang="ru-RU" sz="800"/>
          </a:p>
        </p:txBody>
      </p:sp>
      <p:pic>
        <p:nvPicPr>
          <p:cNvPr id="43017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268288"/>
            <a:ext cx="8445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95263"/>
            <a:ext cx="9144000" cy="1135062"/>
          </a:xfrm>
        </p:spPr>
        <p:txBody>
          <a:bodyPr anchor="b" anchorCtr="1"/>
          <a:lstStyle/>
          <a:p>
            <a:pPr eaLnBrk="1" hangingPunct="1">
              <a:defRPr/>
            </a:pPr>
            <a:r>
              <a:rPr lang="ru-RU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chemeClr val="bg1"/>
                </a:solidFill>
                <a:latin typeface="Tahoma" pitchFamily="34" charset="0"/>
              </a:rPr>
              <a:t>                        Деятельность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>
                <a:solidFill>
                  <a:schemeClr val="bg1"/>
                </a:solidFill>
                <a:latin typeface="Tahoma" pitchFamily="34" charset="0"/>
              </a:rPr>
              <a:t>                        штабов воспитательной работы</a:t>
            </a: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7412" name="Picture 5" descr="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58888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Рисунок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0" y="0"/>
            <a:ext cx="9144000" cy="103822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50825" y="0"/>
            <a:ext cx="88931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  <a:latin typeface="Times New Roman" pitchFamily="18" charset="0"/>
              </a:rPr>
              <a:t>Работа членов ШВР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Tahoma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1524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3619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8441" name="Picture 2" descr="F:\Новая папка (2)\день образования К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1347788"/>
            <a:ext cx="328295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3" descr="F:\Новая папка (2)\заседание штаба В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25" y="3043238"/>
            <a:ext cx="3001963" cy="210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4" descr="F:\Новая папка (2)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76350"/>
            <a:ext cx="3889375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4" descr="gerb_bi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FC2FE07-490F-4FCD-BD27-4DC6EA5904CD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 smtClean="0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Профилактическая работа в ДОУ</a:t>
            </a:r>
            <a:endParaRPr lang="ru-RU" altLang="ru-RU" b="1">
              <a:solidFill>
                <a:schemeClr val="bg1"/>
              </a:solidFill>
            </a:endParaRPr>
          </a:p>
        </p:txBody>
      </p:sp>
      <p:sp>
        <p:nvSpPr>
          <p:cNvPr id="19460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1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9462" name="Рисунок 20" descr="DSC062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492250"/>
            <a:ext cx="43195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Рисунок 8" descr="DSC062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492250"/>
            <a:ext cx="43211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506828C-1DD6-400B-98D8-239A38977A02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smtClean="0"/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0" y="0"/>
            <a:ext cx="9144000" cy="9159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Основными направлениями деятельности общественного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инспектора по охране прав несовершеннолетних являются: </a:t>
            </a:r>
            <a:endParaRPr lang="ru-RU" altLang="ru-RU" sz="1200">
              <a:solidFill>
                <a:schemeClr val="bg1"/>
              </a:solidFill>
            </a:endParaRPr>
          </a:p>
        </p:txBody>
      </p:sp>
      <p:sp>
        <p:nvSpPr>
          <p:cNvPr id="20484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0485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486" name="Rectangle 1"/>
          <p:cNvSpPr>
            <a:spLocks noChangeArrowheads="1"/>
          </p:cNvSpPr>
          <p:nvPr/>
        </p:nvSpPr>
        <p:spPr bwMode="auto">
          <a:xfrm>
            <a:off x="179388" y="957263"/>
            <a:ext cx="8785225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spcBef>
                <a:spcPct val="0"/>
              </a:spcBef>
            </a:pP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 проведение профилактической  работы с неблагополучными семьями, в которых воспитываются несовершеннолетние дети, осуществляя при этом постоянную связь с городской комиссией по делам несовершеннолетних, инспекцией по делам несовершеннолетних;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800"/>
          </a:p>
          <a:p>
            <a:pPr algn="just">
              <a:spcBef>
                <a:spcPct val="0"/>
              </a:spcBef>
            </a:pP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выявление детей-инвалидов, обеспечение  защиты их прав;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800"/>
          </a:p>
          <a:p>
            <a:pPr algn="just">
              <a:spcBef>
                <a:spcPct val="0"/>
              </a:spcBef>
            </a:pP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 первичное обследование условий жизни и воспитания несовершеннолетних, оставшихся без попечения родителей, а также детей, родители которых не обеспечивают им надлежащего воспитания, составление актов обследовании жилищно-бытовых условий.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800"/>
          </a:p>
          <a:p>
            <a:pPr algn="just">
              <a:spcBef>
                <a:spcPct val="0"/>
              </a:spcBef>
            </a:pPr>
            <a:r>
              <a:rPr lang="ru-RU" altLang="ru-RU" sz="2000">
                <a:latin typeface="Times New Roman" pitchFamily="18" charset="0"/>
                <a:cs typeface="Times New Roman" pitchFamily="18" charset="0"/>
              </a:rPr>
              <a:t> ведение агитационно-массовой работы среди населения по вопросам воспитания детей и правовой охраны детства в форме бесед, консультаций, разъяснений действующего законодательства, выступлений в печати.</a:t>
            </a:r>
            <a:endParaRPr lang="ru-RU" altLang="ru-RU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52B74CC-C973-43CD-8D28-91A302DE421E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smtClean="0"/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0"/>
            <a:ext cx="9144000" cy="1131888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Совместные мероприятия ДОУ 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штабов воспитательной работы школ</a:t>
            </a:r>
            <a:endParaRPr lang="ru-RU" altLang="ru-RU" b="1">
              <a:solidFill>
                <a:schemeClr val="bg1"/>
              </a:solidFill>
            </a:endParaRPr>
          </a:p>
        </p:txBody>
      </p:sp>
      <p:sp>
        <p:nvSpPr>
          <p:cNvPr id="21508" name="Rectangle 23"/>
          <p:cNvSpPr>
            <a:spLocks noChangeArrowheads="1"/>
          </p:cNvSpPr>
          <p:nvPr/>
        </p:nvSpPr>
        <p:spPr bwMode="auto">
          <a:xfrm>
            <a:off x="3492500" y="1492250"/>
            <a:ext cx="267493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09" name="Text Box 138"/>
          <p:cNvSpPr txBox="1">
            <a:spLocks noChangeArrowheads="1"/>
          </p:cNvSpPr>
          <p:nvPr/>
        </p:nvSpPr>
        <p:spPr bwMode="auto">
          <a:xfrm>
            <a:off x="808038" y="21002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1510" name="Рисунок 20" descr="DSC062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1492250"/>
            <a:ext cx="43195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Рисунок 21" descr="DSC0425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492250"/>
            <a:ext cx="441642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4" descr="gerb_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0" y="0"/>
            <a:ext cx="9144000" cy="987425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0" y="-20638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Деятельность штабов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solidFill>
                  <a:schemeClr val="bg1"/>
                </a:solidFill>
              </a:rPr>
              <a:t>воспитательной работы</a:t>
            </a:r>
          </a:p>
        </p:txBody>
      </p:sp>
      <p:graphicFrame>
        <p:nvGraphicFramePr>
          <p:cNvPr id="92189" name="Group 29"/>
          <p:cNvGraphicFramePr>
            <a:graphicFrameLocks noGrp="1"/>
          </p:cNvGraphicFramePr>
          <p:nvPr>
            <p:ph idx="1"/>
          </p:nvPr>
        </p:nvGraphicFramePr>
        <p:xfrm>
          <a:off x="179388" y="1131888"/>
          <a:ext cx="8785225" cy="3384550"/>
        </p:xfrm>
        <a:graphic>
          <a:graphicData uri="http://schemas.openxmlformats.org/drawingml/2006/table">
            <a:tbl>
              <a:tblPr/>
              <a:tblGrid>
                <a:gridCol w="2305050"/>
                <a:gridCol w="2089150"/>
                <a:gridCol w="2193925"/>
                <a:gridCol w="2197100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2014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2013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2012 год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003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Результаты краевого мониторинга эффективности деятельности ШВР общеобразовательных учреждений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2549" name="Picture 4" descr="gerb_b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10C95F6-B26B-452D-8D4F-086387C496F3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0" y="0"/>
            <a:ext cx="9144000" cy="1058863"/>
          </a:xfrm>
          <a:prstGeom prst="rect">
            <a:avLst/>
          </a:prstGeom>
          <a:solidFill>
            <a:srgbClr val="00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Количество несовершеннолетних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chemeClr val="bg1"/>
                </a:solidFill>
                <a:latin typeface="Calibri" pitchFamily="34" charset="0"/>
              </a:rPr>
              <a:t>состоящих на профилактическом учете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0825" y="1563688"/>
          <a:ext cx="8713788" cy="2522538"/>
        </p:xfrm>
        <a:graphic>
          <a:graphicData uri="http://schemas.openxmlformats.org/drawingml/2006/table">
            <a:tbl>
              <a:tblPr/>
              <a:tblGrid>
                <a:gridCol w="2824163"/>
                <a:gridCol w="1712912"/>
                <a:gridCol w="1655763"/>
                <a:gridCol w="252095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учета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год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Отклонение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КДН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ОПДН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- 14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ВШК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- 21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3583" name="Picture 4" descr="gerb_b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3" y="-20638"/>
            <a:ext cx="1042988" cy="113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2524</TotalTime>
  <Words>646</Words>
  <Application>Microsoft Office PowerPoint</Application>
  <PresentationFormat>Экран (16:9)</PresentationFormat>
  <Paragraphs>183</Paragraphs>
  <Slides>28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 Викторовна</dc:creator>
  <cp:lastModifiedBy>iac-3u</cp:lastModifiedBy>
  <cp:revision>157</cp:revision>
  <dcterms:created xsi:type="dcterms:W3CDTF">2007-03-02T05:46:38Z</dcterms:created>
  <dcterms:modified xsi:type="dcterms:W3CDTF">2015-04-06T11:15:53Z</dcterms:modified>
</cp:coreProperties>
</file>